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1" r:id="rId2"/>
    <p:sldId id="259" r:id="rId3"/>
    <p:sldId id="268" r:id="rId4"/>
    <p:sldId id="272" r:id="rId5"/>
    <p:sldId id="273" r:id="rId6"/>
    <p:sldId id="262" r:id="rId7"/>
    <p:sldId id="265" r:id="rId8"/>
    <p:sldId id="263" r:id="rId9"/>
    <p:sldId id="256" r:id="rId10"/>
    <p:sldId id="266" r:id="rId11"/>
    <p:sldId id="260" r:id="rId12"/>
    <p:sldId id="264" r:id="rId13"/>
    <p:sldId id="267" r:id="rId14"/>
    <p:sldId id="269"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5" autoAdjust="0"/>
    <p:restoredTop sz="93218" autoAdjust="0"/>
  </p:normalViewPr>
  <p:slideViewPr>
    <p:cSldViewPr>
      <p:cViewPr varScale="1">
        <p:scale>
          <a:sx n="108" d="100"/>
          <a:sy n="108" d="100"/>
        </p:scale>
        <p:origin x="-170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EF6D17-8BE5-412D-B864-5A2E175A7AE6}" type="datetimeFigureOut">
              <a:rPr lang="en-US" smtClean="0"/>
              <a:pPr/>
              <a:t>5/24/2012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A4885F-F7BD-4092-9941-62A844FAD4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A4885F-F7BD-4092-9941-62A844FAD4C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A4885F-F7BD-4092-9941-62A844FAD4C4}"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A4885F-F7BD-4092-9941-62A844FAD4C4}"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 a title on this  maybe  The RESPECT</a:t>
            </a:r>
            <a:r>
              <a:rPr lang="en-US" baseline="0" dirty="0" smtClean="0"/>
              <a:t>  motto</a:t>
            </a:r>
            <a:endParaRPr lang="en-US" dirty="0"/>
          </a:p>
        </p:txBody>
      </p:sp>
      <p:sp>
        <p:nvSpPr>
          <p:cNvPr id="4" name="Slide Number Placeholder 3"/>
          <p:cNvSpPr>
            <a:spLocks noGrp="1"/>
          </p:cNvSpPr>
          <p:nvPr>
            <p:ph type="sldNum" sz="quarter" idx="10"/>
          </p:nvPr>
        </p:nvSpPr>
        <p:spPr/>
        <p:txBody>
          <a:bodyPr/>
          <a:lstStyle/>
          <a:p>
            <a:fld id="{C8A4885F-F7BD-4092-9941-62A844FAD4C4}"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A4885F-F7BD-4092-9941-62A844FAD4C4}"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C8A4885F-F7BD-4092-9941-62A844FAD4C4}"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A4885F-F7BD-4092-9941-62A844FAD4C4}"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A4885F-F7BD-4092-9941-62A844FAD4C4}"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C8A4885F-F7BD-4092-9941-62A844FAD4C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A4885F-F7BD-4092-9941-62A844FAD4C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A4885F-F7BD-4092-9941-62A844FAD4C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A4885F-F7BD-4092-9941-62A844FAD4C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A4885F-F7BD-4092-9941-62A844FAD4C4}"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31E4E-7148-4CDC-BD69-8AF4C9027EA6}" type="datetimeFigureOut">
              <a:rPr lang="en-US" smtClean="0"/>
              <a:pPr/>
              <a:t>5/24/2012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36C697-473A-4353-B788-7845582251F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31E4E-7148-4CDC-BD69-8AF4C9027EA6}" type="datetimeFigureOut">
              <a:rPr lang="en-US" smtClean="0"/>
              <a:pPr/>
              <a:t>5/24/2012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36C697-473A-4353-B788-7845582251F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31E4E-7148-4CDC-BD69-8AF4C9027EA6}" type="datetimeFigureOut">
              <a:rPr lang="en-US" smtClean="0"/>
              <a:pPr/>
              <a:t>5/24/2012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36C697-473A-4353-B788-7845582251F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31E4E-7148-4CDC-BD69-8AF4C9027EA6}" type="datetimeFigureOut">
              <a:rPr lang="en-US" smtClean="0"/>
              <a:pPr/>
              <a:t>5/24/2012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36C697-473A-4353-B788-7845582251F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31E4E-7148-4CDC-BD69-8AF4C9027EA6}" type="datetimeFigureOut">
              <a:rPr lang="en-US" smtClean="0"/>
              <a:pPr/>
              <a:t>5/24/2012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36C697-473A-4353-B788-7845582251F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31E4E-7148-4CDC-BD69-8AF4C9027EA6}" type="datetimeFigureOut">
              <a:rPr lang="en-US" smtClean="0"/>
              <a:pPr/>
              <a:t>5/24/2012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36C697-473A-4353-B788-7845582251F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31E4E-7148-4CDC-BD69-8AF4C9027EA6}" type="datetimeFigureOut">
              <a:rPr lang="en-US" smtClean="0"/>
              <a:pPr/>
              <a:t>5/24/2012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36C697-473A-4353-B788-7845582251F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31E4E-7148-4CDC-BD69-8AF4C9027EA6}" type="datetimeFigureOut">
              <a:rPr lang="en-US" smtClean="0"/>
              <a:pPr/>
              <a:t>5/24/2012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36C697-473A-4353-B788-7845582251F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31E4E-7148-4CDC-BD69-8AF4C9027EA6}" type="datetimeFigureOut">
              <a:rPr lang="en-US" smtClean="0"/>
              <a:pPr/>
              <a:t>5/24/2012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36C697-473A-4353-B788-7845582251F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31E4E-7148-4CDC-BD69-8AF4C9027EA6}" type="datetimeFigureOut">
              <a:rPr lang="en-US" smtClean="0"/>
              <a:pPr/>
              <a:t>5/24/2012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36C697-473A-4353-B788-7845582251F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31E4E-7148-4CDC-BD69-8AF4C9027EA6}" type="datetimeFigureOut">
              <a:rPr lang="en-US" smtClean="0"/>
              <a:pPr/>
              <a:t>5/24/2012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36C697-473A-4353-B788-7845582251F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tx1"/>
            </a:gs>
            <a:gs pos="45000">
              <a:srgbClr val="FF7A00"/>
            </a:gs>
            <a:gs pos="70000">
              <a:srgbClr val="FF0300"/>
            </a:gs>
            <a:gs pos="100000">
              <a:srgbClr val="4D0808"/>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31E4E-7148-4CDC-BD69-8AF4C9027EA6}" type="datetimeFigureOut">
              <a:rPr lang="en-US" smtClean="0"/>
              <a:pPr/>
              <a:t>5/24/2012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6C697-473A-4353-B788-7845582251F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file:///C:\Users\User\Downloads\respect%20somg.wav"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usrefereeconnection.com/respec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usrefereeconnection.com/respect"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facebook.com/pages/US-Respect-Campaign/137208289686892" TargetMode="External"/><Relationship Id="rId4" Type="http://schemas.openxmlformats.org/officeDocument/2006/relationships/hyperlink" Target="http://www.usrefereeconnection.com/respec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file:///C:\Users\User\Videos\RealPlayer%20Downloads\Respect%20Campaign.wmv" TargetMode="External"/><Relationship Id="rId5" Type="http://schemas.openxmlformats.org/officeDocument/2006/relationships/hyperlink" Target="http://www.usrefereeconnection.com/respect/respectvideos"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pect somg.wav">
            <a:hlinkClick r:id="" action="ppaction://media"/>
          </p:cNvPr>
          <p:cNvPicPr>
            <a:picLocks noRot="1" noChangeAspect="1"/>
          </p:cNvPicPr>
          <p:nvPr>
            <a:audioFile r:link="rId1"/>
          </p:nvPr>
        </p:nvPicPr>
        <p:blipFill>
          <a:blip r:embed="rId4" cstate="print"/>
          <a:stretch>
            <a:fillRect/>
          </a:stretch>
        </p:blipFill>
        <p:spPr>
          <a:xfrm>
            <a:off x="228600" y="6324600"/>
            <a:ext cx="304800" cy="304800"/>
          </a:xfrm>
          <a:prstGeom prst="rect">
            <a:avLst/>
          </a:prstGeom>
        </p:spPr>
      </p:pic>
      <p:pic>
        <p:nvPicPr>
          <p:cNvPr id="9" name="Picture 8" descr="USRC%20Logo[1].jpg"/>
          <p:cNvPicPr>
            <a:picLocks noChangeAspect="1"/>
          </p:cNvPicPr>
          <p:nvPr/>
        </p:nvPicPr>
        <p:blipFill>
          <a:blip r:embed="rId5" cstate="print"/>
          <a:stretch>
            <a:fillRect/>
          </a:stretch>
        </p:blipFill>
        <p:spPr>
          <a:xfrm>
            <a:off x="2971800" y="1717963"/>
            <a:ext cx="3200400" cy="3463637"/>
          </a:xfrm>
          <a:prstGeom prst="rect">
            <a:avLst/>
          </a:prstGeom>
          <a:scene3d>
            <a:camera prst="orthographicFront">
              <a:rot lat="0" lon="21299999" rev="0"/>
            </a:camera>
            <a:lightRig rig="threePt" dir="t"/>
          </a:scene3d>
        </p:spPr>
      </p:pic>
      <p:sp>
        <p:nvSpPr>
          <p:cNvPr id="11" name="Rectangle 10"/>
          <p:cNvSpPr/>
          <p:nvPr/>
        </p:nvSpPr>
        <p:spPr>
          <a:xfrm>
            <a:off x="1289123" y="5181600"/>
            <a:ext cx="6660926" cy="1015663"/>
          </a:xfrm>
          <a:prstGeom prst="rect">
            <a:avLst/>
          </a:prstGeom>
          <a:noFill/>
        </p:spPr>
        <p:txBody>
          <a:bodyPr wrap="none" lIns="91440" tIns="45720" rIns="91440" bIns="45720">
            <a:spAutoFit/>
          </a:bodyPr>
          <a:lstStyle/>
          <a:p>
            <a:pPr algn="ctr"/>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RESPECT CAMPAIGN</a:t>
            </a:r>
            <a:endParaRPr lang="en-US" sz="6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Rectangle 12"/>
          <p:cNvSpPr/>
          <p:nvPr/>
        </p:nvSpPr>
        <p:spPr>
          <a:xfrm>
            <a:off x="1533438" y="584537"/>
            <a:ext cx="6017609" cy="1015663"/>
          </a:xfrm>
          <a:prstGeom prst="rect">
            <a:avLst/>
          </a:prstGeom>
          <a:noFill/>
        </p:spPr>
        <p:txBody>
          <a:bodyPr wrap="none" lIns="91440" tIns="45720" rIns="91440" bIns="45720">
            <a:spAutoFit/>
          </a:bodyPr>
          <a:lstStyle/>
          <a:p>
            <a:pPr algn="ctr"/>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WELCOME TO THE</a:t>
            </a:r>
            <a:endParaRPr lang="en-US" sz="6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USRC%20Logo[1].jpg"/>
          <p:cNvPicPr>
            <a:picLocks noChangeAspect="1"/>
          </p:cNvPicPr>
          <p:nvPr/>
        </p:nvPicPr>
        <p:blipFill>
          <a:blip r:embed="rId2" cstate="print"/>
          <a:stretch>
            <a:fillRect/>
          </a:stretch>
        </p:blipFill>
        <p:spPr>
          <a:xfrm>
            <a:off x="7467600" y="5410200"/>
            <a:ext cx="1143000" cy="1237013"/>
          </a:xfrm>
          <a:prstGeom prst="rect">
            <a:avLst/>
          </a:prstGeom>
          <a:scene3d>
            <a:camera prst="orthographicFront">
              <a:rot lat="0" lon="21299999" rev="0"/>
            </a:camera>
            <a:lightRig rig="threePt" dir="t"/>
          </a:scene3d>
        </p:spPr>
      </p:pic>
      <p:sp>
        <p:nvSpPr>
          <p:cNvPr id="13" name="Rectangle 12"/>
          <p:cNvSpPr/>
          <p:nvPr/>
        </p:nvSpPr>
        <p:spPr>
          <a:xfrm>
            <a:off x="825876" y="1472148"/>
            <a:ext cx="7432739" cy="3785652"/>
          </a:xfrm>
          <a:prstGeom prst="rect">
            <a:avLst/>
          </a:prstGeom>
          <a:noFill/>
        </p:spPr>
        <p:txBody>
          <a:bodyPr wrap="none" lIns="91440" tIns="45720" rIns="91440" bIns="45720">
            <a:spAutoFit/>
          </a:bodyPr>
          <a:lstStyle/>
          <a:p>
            <a:pPr algn="ctr"/>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INTRODUCING THE</a:t>
            </a:r>
          </a:p>
          <a:p>
            <a:pPr algn="ctr"/>
            <a:r>
              <a:rPr lang="en-US" sz="6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RESPECT PROGRAM</a:t>
            </a:r>
          </a:p>
          <a:p>
            <a:pPr algn="ctr"/>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 YOUR LEAGUE,CLUB</a:t>
            </a:r>
          </a:p>
          <a:p>
            <a:pPr algn="ctr"/>
            <a:r>
              <a:rPr lang="en-US" sz="6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ORGANIZATION,ETC.</a:t>
            </a:r>
            <a:endParaRPr lang="en-US" sz="6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533400"/>
            <a:ext cx="4343400" cy="762000"/>
          </a:xfrm>
        </p:spPr>
        <p:txBody>
          <a:bodyPr/>
          <a:lstStyle/>
          <a:p>
            <a:r>
              <a:rPr lang="en-US" b="1" dirty="0" smtClean="0">
                <a:solidFill>
                  <a:srgbClr val="FFFF00"/>
                </a:solidFill>
              </a:rPr>
              <a:t>Respect Program</a:t>
            </a:r>
            <a:endParaRPr lang="en-US" b="1" dirty="0">
              <a:solidFill>
                <a:srgbClr val="FFFF00"/>
              </a:solidFill>
            </a:endParaRPr>
          </a:p>
        </p:txBody>
      </p:sp>
      <p:sp>
        <p:nvSpPr>
          <p:cNvPr id="3" name="Subtitle 2"/>
          <p:cNvSpPr>
            <a:spLocks noGrp="1"/>
          </p:cNvSpPr>
          <p:nvPr>
            <p:ph type="subTitle" idx="1"/>
          </p:nvPr>
        </p:nvSpPr>
        <p:spPr>
          <a:xfrm>
            <a:off x="990600" y="1295400"/>
            <a:ext cx="7086600" cy="3352800"/>
          </a:xfrm>
        </p:spPr>
        <p:txBody>
          <a:bodyPr>
            <a:noAutofit/>
          </a:bodyPr>
          <a:lstStyle/>
          <a:p>
            <a:pPr algn="l"/>
            <a:r>
              <a:rPr lang="en-US" sz="2600" dirty="0" smtClean="0">
                <a:solidFill>
                  <a:schemeClr val="tx1"/>
                </a:solidFill>
              </a:rPr>
              <a:t>Codes of Conduct aren't new and are already used by some clubs and organizations. Some are successful, some are forgotten and are not acted upon.</a:t>
            </a:r>
            <a:br>
              <a:rPr lang="en-US" sz="2600" dirty="0" smtClean="0">
                <a:solidFill>
                  <a:schemeClr val="tx1"/>
                </a:solidFill>
              </a:rPr>
            </a:br>
            <a:r>
              <a:rPr lang="en-US" sz="2600" dirty="0" smtClean="0">
                <a:solidFill>
                  <a:schemeClr val="tx1"/>
                </a:solidFill>
              </a:rPr>
              <a:t>	         “</a:t>
            </a:r>
            <a:r>
              <a:rPr lang="en-US" sz="2600" b="1" dirty="0" smtClean="0">
                <a:solidFill>
                  <a:schemeClr val="tx1"/>
                </a:solidFill>
              </a:rPr>
              <a:t>Respect brings them to life</a:t>
            </a:r>
            <a:r>
              <a:rPr lang="en-US" sz="2600" dirty="0" smtClean="0">
                <a:solidFill>
                  <a:schemeClr val="tx1"/>
                </a:solidFill>
              </a:rPr>
              <a:t>.”</a:t>
            </a:r>
            <a:br>
              <a:rPr lang="en-US" sz="2600" dirty="0" smtClean="0">
                <a:solidFill>
                  <a:schemeClr val="tx1"/>
                </a:solidFill>
              </a:rPr>
            </a:br>
            <a:r>
              <a:rPr lang="en-US" sz="2600" dirty="0" smtClean="0">
                <a:solidFill>
                  <a:schemeClr val="tx1"/>
                </a:solidFill>
              </a:rPr>
              <a:t>How? By supporting and strengthening the Codes of Conduct with possible consequences. There is little point in having a set of rules if no action is taken if and when they're broken.</a:t>
            </a:r>
          </a:p>
        </p:txBody>
      </p:sp>
      <p:pic>
        <p:nvPicPr>
          <p:cNvPr id="16" name="Picture 15" descr="Picture1.png"/>
          <p:cNvPicPr>
            <a:picLocks noChangeAspect="1"/>
          </p:cNvPicPr>
          <p:nvPr/>
        </p:nvPicPr>
        <p:blipFill>
          <a:blip r:embed="rId3" cstate="print"/>
          <a:stretch>
            <a:fillRect/>
          </a:stretch>
        </p:blipFill>
        <p:spPr>
          <a:xfrm>
            <a:off x="2804470" y="5029200"/>
            <a:ext cx="3520130" cy="152252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4114800" cy="1143000"/>
          </a:xfrm>
        </p:spPr>
        <p:txBody>
          <a:bodyPr>
            <a:normAutofit fontScale="90000"/>
          </a:bodyPr>
          <a:lstStyle/>
          <a:p>
            <a:r>
              <a:rPr lang="en-US" b="1" dirty="0" smtClean="0">
                <a:solidFill>
                  <a:srgbClr val="FFFF00"/>
                </a:solidFill>
              </a:rPr>
              <a:t>Respect  Program</a:t>
            </a:r>
            <a:endParaRPr lang="en-US" dirty="0"/>
          </a:p>
        </p:txBody>
      </p:sp>
      <p:sp>
        <p:nvSpPr>
          <p:cNvPr id="4" name="Subtitle 2"/>
          <p:cNvSpPr txBox="1">
            <a:spLocks/>
          </p:cNvSpPr>
          <p:nvPr/>
        </p:nvSpPr>
        <p:spPr>
          <a:xfrm>
            <a:off x="1219200" y="1905000"/>
            <a:ext cx="6400800" cy="4267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p:nvPr/>
        </p:nvSpPr>
        <p:spPr>
          <a:xfrm>
            <a:off x="1447800" y="1524000"/>
            <a:ext cx="6172200" cy="1569660"/>
          </a:xfrm>
          <a:prstGeom prst="rect">
            <a:avLst/>
          </a:prstGeom>
        </p:spPr>
        <p:txBody>
          <a:bodyPr wrap="square">
            <a:spAutoFit/>
          </a:bodyPr>
          <a:lstStyle/>
          <a:p>
            <a:r>
              <a:rPr lang="en-US" sz="2600" dirty="0" smtClean="0"/>
              <a:t>There are five Codes of Conduct, each listing possible consequences for breaking these 'promises'. The Codes are aimed at: </a:t>
            </a:r>
          </a:p>
          <a:p>
            <a:endParaRPr lang="en-US" dirty="0"/>
          </a:p>
        </p:txBody>
      </p:sp>
      <p:sp>
        <p:nvSpPr>
          <p:cNvPr id="6" name="Rectangle 5"/>
          <p:cNvSpPr/>
          <p:nvPr/>
        </p:nvSpPr>
        <p:spPr>
          <a:xfrm>
            <a:off x="1981200" y="2937808"/>
            <a:ext cx="6096000" cy="1938992"/>
          </a:xfrm>
          <a:prstGeom prst="rect">
            <a:avLst/>
          </a:prstGeom>
        </p:spPr>
        <p:txBody>
          <a:bodyPr wrap="square">
            <a:spAutoFit/>
          </a:bodyPr>
          <a:lstStyle/>
          <a:p>
            <a:pPr>
              <a:buFont typeface="Arial" pitchFamily="34" charset="0"/>
              <a:buChar char="•"/>
            </a:pPr>
            <a:r>
              <a:rPr lang="en-US" sz="2400" b="1" dirty="0" smtClean="0"/>
              <a:t> Young Players </a:t>
            </a:r>
            <a:endParaRPr lang="en-US" sz="2400" dirty="0" smtClean="0"/>
          </a:p>
          <a:p>
            <a:pPr>
              <a:buFont typeface="Arial" pitchFamily="34" charset="0"/>
              <a:buChar char="•"/>
            </a:pPr>
            <a:r>
              <a:rPr lang="en-US" sz="2400" b="1" dirty="0" smtClean="0"/>
              <a:t> Adult Players </a:t>
            </a:r>
            <a:endParaRPr lang="en-US" sz="2400" dirty="0" smtClean="0"/>
          </a:p>
          <a:p>
            <a:pPr>
              <a:buFont typeface="Arial" pitchFamily="34" charset="0"/>
              <a:buChar char="•"/>
            </a:pPr>
            <a:r>
              <a:rPr lang="en-US" sz="2400" b="1" dirty="0" smtClean="0"/>
              <a:t> Spectators and Parents/Guardians </a:t>
            </a:r>
            <a:endParaRPr lang="en-US" sz="2400" dirty="0" smtClean="0"/>
          </a:p>
          <a:p>
            <a:pPr>
              <a:buFont typeface="Arial" pitchFamily="34" charset="0"/>
              <a:buChar char="•"/>
            </a:pPr>
            <a:r>
              <a:rPr lang="en-US" sz="2400" b="1" dirty="0" smtClean="0"/>
              <a:t> Coaches, Team Managers and Club Officials </a:t>
            </a:r>
            <a:endParaRPr lang="en-US" sz="2400" dirty="0" smtClean="0"/>
          </a:p>
          <a:p>
            <a:pPr>
              <a:buFont typeface="Arial" pitchFamily="34" charset="0"/>
              <a:buChar char="•"/>
            </a:pPr>
            <a:r>
              <a:rPr lang="en-US" sz="2400" b="1" dirty="0" smtClean="0"/>
              <a:t> Referees</a:t>
            </a:r>
            <a:endParaRPr lang="en-US" sz="2400" dirty="0"/>
          </a:p>
        </p:txBody>
      </p:sp>
      <p:sp>
        <p:nvSpPr>
          <p:cNvPr id="7" name="Rectangle 6"/>
          <p:cNvSpPr/>
          <p:nvPr/>
        </p:nvSpPr>
        <p:spPr>
          <a:xfrm>
            <a:off x="1524000" y="5018782"/>
            <a:ext cx="6858000" cy="1077218"/>
          </a:xfrm>
          <a:prstGeom prst="rect">
            <a:avLst/>
          </a:prstGeom>
        </p:spPr>
        <p:txBody>
          <a:bodyPr wrap="square">
            <a:spAutoFit/>
          </a:bodyPr>
          <a:lstStyle/>
          <a:p>
            <a:r>
              <a:rPr lang="en-US" sz="1600" dirty="0" smtClean="0"/>
              <a:t>Note:</a:t>
            </a:r>
          </a:p>
          <a:p>
            <a:r>
              <a:rPr lang="en-US" sz="1600" dirty="0" smtClean="0"/>
              <a:t>Distribute handouts</a:t>
            </a:r>
          </a:p>
          <a:p>
            <a:r>
              <a:rPr lang="en-US" sz="1600" dirty="0" smtClean="0"/>
              <a:t>Download Codes of Conduct (</a:t>
            </a:r>
            <a:r>
              <a:rPr lang="en-US" sz="1600" dirty="0" err="1" smtClean="0"/>
              <a:t>pdf</a:t>
            </a:r>
            <a:r>
              <a:rPr lang="en-US" sz="1600" dirty="0" smtClean="0"/>
              <a:t>.  Files)  and Educational Materials  at: </a:t>
            </a:r>
            <a:r>
              <a:rPr lang="en-US" sz="1600" u="sng" dirty="0" smtClean="0">
                <a:hlinkClick r:id="rId3"/>
              </a:rPr>
              <a:t>www.usrefereeconnection.com/respect</a:t>
            </a:r>
            <a:endParaRPr lang="en-US" sz="16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Use of visual tools</a:t>
            </a:r>
            <a:endParaRPr lang="en-US" dirty="0">
              <a:solidFill>
                <a:srgbClr val="FFFF00"/>
              </a:solidFill>
            </a:endParaRPr>
          </a:p>
        </p:txBody>
      </p:sp>
      <p:sp>
        <p:nvSpPr>
          <p:cNvPr id="3" name="Content Placeholder 2"/>
          <p:cNvSpPr>
            <a:spLocks noGrp="1"/>
          </p:cNvSpPr>
          <p:nvPr>
            <p:ph idx="1"/>
          </p:nvPr>
        </p:nvSpPr>
        <p:spPr>
          <a:xfrm>
            <a:off x="1295400" y="1143000"/>
            <a:ext cx="4343400" cy="1600200"/>
          </a:xfrm>
        </p:spPr>
        <p:txBody>
          <a:bodyPr>
            <a:normAutofit/>
          </a:bodyPr>
          <a:lstStyle/>
          <a:p>
            <a:pPr lvl="0"/>
            <a:r>
              <a:rPr lang="en-US" sz="2600" dirty="0" smtClean="0"/>
              <a:t>Respect armband for referees and captains</a:t>
            </a:r>
          </a:p>
          <a:p>
            <a:pPr lvl="0">
              <a:buNone/>
            </a:pPr>
            <a:r>
              <a:rPr lang="en-US" sz="2000" dirty="0" smtClean="0"/>
              <a:t>      (to be worn at each game)</a:t>
            </a:r>
          </a:p>
          <a:p>
            <a:pPr lvl="0">
              <a:buNone/>
            </a:pPr>
            <a:endParaRPr lang="en-US" sz="2800" dirty="0"/>
          </a:p>
        </p:txBody>
      </p:sp>
      <p:pic>
        <p:nvPicPr>
          <p:cNvPr id="5" name="Picture 4" descr="respect armband - Copy (2) - Copy.JPG"/>
          <p:cNvPicPr>
            <a:picLocks noChangeAspect="1"/>
          </p:cNvPicPr>
          <p:nvPr/>
        </p:nvPicPr>
        <p:blipFill>
          <a:blip r:embed="rId3" cstate="print"/>
          <a:stretch>
            <a:fillRect/>
          </a:stretch>
        </p:blipFill>
        <p:spPr>
          <a:xfrm>
            <a:off x="5486400" y="1219200"/>
            <a:ext cx="1600200" cy="1105445"/>
          </a:xfrm>
          <a:prstGeom prst="rect">
            <a:avLst/>
          </a:prstGeom>
        </p:spPr>
      </p:pic>
      <p:sp>
        <p:nvSpPr>
          <p:cNvPr id="6" name="Content Placeholder 2"/>
          <p:cNvSpPr txBox="1">
            <a:spLocks/>
          </p:cNvSpPr>
          <p:nvPr/>
        </p:nvSpPr>
        <p:spPr>
          <a:xfrm>
            <a:off x="1219200" y="2895600"/>
            <a:ext cx="3657600" cy="1219200"/>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en-US" sz="2600" dirty="0" smtClean="0"/>
              <a:t>Posters about Respect Program </a:t>
            </a:r>
            <a:endParaRPr kumimoji="0" lang="en-US" sz="260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Josue respect poster.jpg"/>
          <p:cNvPicPr>
            <a:picLocks noChangeAspect="1"/>
          </p:cNvPicPr>
          <p:nvPr/>
        </p:nvPicPr>
        <p:blipFill>
          <a:blip r:embed="rId4" cstate="print"/>
          <a:stretch>
            <a:fillRect/>
          </a:stretch>
        </p:blipFill>
        <p:spPr>
          <a:xfrm>
            <a:off x="4800600" y="2514600"/>
            <a:ext cx="1371600" cy="1828800"/>
          </a:xfrm>
          <a:prstGeom prst="rect">
            <a:avLst/>
          </a:prstGeom>
        </p:spPr>
      </p:pic>
      <p:pic>
        <p:nvPicPr>
          <p:cNvPr id="8" name="Picture 7" descr="respect poster.jpg"/>
          <p:cNvPicPr>
            <a:picLocks noChangeAspect="1"/>
          </p:cNvPicPr>
          <p:nvPr/>
        </p:nvPicPr>
        <p:blipFill>
          <a:blip r:embed="rId5" cstate="print"/>
          <a:stretch>
            <a:fillRect/>
          </a:stretch>
        </p:blipFill>
        <p:spPr>
          <a:xfrm>
            <a:off x="6400800" y="2514600"/>
            <a:ext cx="1371600" cy="1828800"/>
          </a:xfrm>
          <a:prstGeom prst="rect">
            <a:avLst/>
          </a:prstGeom>
        </p:spPr>
      </p:pic>
      <p:sp>
        <p:nvSpPr>
          <p:cNvPr id="9" name="Content Placeholder 2"/>
          <p:cNvSpPr txBox="1">
            <a:spLocks/>
          </p:cNvSpPr>
          <p:nvPr/>
        </p:nvSpPr>
        <p:spPr>
          <a:xfrm>
            <a:off x="1219200" y="4343400"/>
            <a:ext cx="7696200" cy="1676400"/>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en-US" sz="2600" dirty="0" smtClean="0"/>
              <a:t>Link to the Respect Campaign website, so every member of your league/organization can be informed with the goal of signing on and becoming a “Fan” of the Respect Campaign program.  </a:t>
            </a:r>
            <a:r>
              <a:rPr lang="en-US" u="sng" dirty="0" smtClean="0">
                <a:solidFill>
                  <a:srgbClr val="FFFF00"/>
                </a:solidFill>
                <a:hlinkClick r:id="rId6"/>
              </a:rPr>
              <a:t>www.usrefereeconnection.com/respect</a:t>
            </a:r>
            <a:endParaRPr kumimoji="0" lang="en-US"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762000"/>
            <a:ext cx="457200" cy="5257809"/>
          </a:xfrm>
          <a:noFill/>
          <a:effectLst>
            <a:outerShdw blurRad="50800" dist="38100" dir="2700000" algn="tl" rotWithShape="0">
              <a:prstClr val="black"/>
            </a:outerShdw>
          </a:effectLst>
        </p:spPr>
        <p:txBody>
          <a:bodyPr vert="wordArtVert" wrap="none" lIns="0" tIns="0" rIns="0" bIns="0">
            <a:noAutofit/>
          </a:bodyPr>
          <a:lstStyle/>
          <a:p>
            <a:pPr marL="182880">
              <a:buNone/>
            </a:pPr>
            <a:r>
              <a:rPr lang="en-US" sz="4200" b="1" dirty="0" smtClean="0">
                <a:solidFill>
                  <a:srgbClr val="FFFF00"/>
                </a:solidFill>
              </a:rPr>
              <a:t>RESPECT</a:t>
            </a:r>
            <a:endParaRPr lang="en-US" sz="4200" dirty="0"/>
          </a:p>
        </p:txBody>
      </p:sp>
      <p:sp>
        <p:nvSpPr>
          <p:cNvPr id="6" name="Content Placeholder 2"/>
          <p:cNvSpPr txBox="1">
            <a:spLocks/>
          </p:cNvSpPr>
          <p:nvPr/>
        </p:nvSpPr>
        <p:spPr>
          <a:xfrm>
            <a:off x="1219200" y="2895600"/>
            <a:ext cx="457200" cy="609599"/>
          </a:xfrm>
          <a:prstGeom prst="rect">
            <a:avLst/>
          </a:prstGeom>
          <a:noFill/>
          <a:effectLst>
            <a:outerShdw blurRad="50800" dist="38100" dir="2700000" algn="tl" rotWithShape="0">
              <a:prstClr val="black"/>
            </a:outerShdw>
          </a:effectLst>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2209800" y="1066799"/>
            <a:ext cx="4800600" cy="533401"/>
          </a:xfrm>
          <a:prstGeom prst="rect">
            <a:avLst/>
          </a:prstGeom>
          <a:noFill/>
          <a:effectLst/>
        </p:spPr>
        <p:txBody>
          <a:bodyPr vert="horz" wrap="none" lIns="91440" tIns="0" rIns="91440" bIns="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dirty="0" err="1" smtClean="0"/>
              <a:t>eferees</a:t>
            </a:r>
            <a:r>
              <a:rPr lang="en-US" sz="2800" b="1" dirty="0" smtClean="0"/>
              <a:t> are in charge of the game</a:t>
            </a:r>
            <a:endParaRPr kumimoji="0" lang="en-US" sz="2800" b="0" i="0" u="none" strike="noStrike" kern="1200" cap="none" spc="0" normalizeH="0" baseline="0" noProof="0" dirty="0">
              <a:ln>
                <a:noFill/>
              </a:ln>
              <a:effectLst/>
              <a:uLnTx/>
              <a:uFillTx/>
              <a:latin typeface="+mn-lt"/>
              <a:ea typeface="+mn-ea"/>
              <a:cs typeface="+mn-cs"/>
            </a:endParaRPr>
          </a:p>
        </p:txBody>
      </p:sp>
      <p:grpSp>
        <p:nvGrpSpPr>
          <p:cNvPr id="19" name="Group 18"/>
          <p:cNvGrpSpPr/>
          <p:nvPr/>
        </p:nvGrpSpPr>
        <p:grpSpPr>
          <a:xfrm>
            <a:off x="2209800" y="1676400"/>
            <a:ext cx="4800600" cy="4419600"/>
            <a:chOff x="1981200" y="1676400"/>
            <a:chExt cx="4800600" cy="4419600"/>
          </a:xfrm>
        </p:grpSpPr>
        <p:sp>
          <p:nvSpPr>
            <p:cNvPr id="10" name="Content Placeholder 2"/>
            <p:cNvSpPr txBox="1">
              <a:spLocks/>
            </p:cNvSpPr>
            <p:nvPr/>
          </p:nvSpPr>
          <p:spPr>
            <a:xfrm>
              <a:off x="1981200" y="1676400"/>
              <a:ext cx="4800600" cy="609600"/>
            </a:xfrm>
            <a:prstGeom prst="rect">
              <a:avLst/>
            </a:prstGeom>
            <a:noFill/>
            <a:effectLst/>
          </p:spPr>
          <p:txBody>
            <a:bodyPr vert="horz" lIns="91440" tIns="9144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dirty="0" err="1" smtClean="0"/>
                <a:t>ncourage</a:t>
              </a:r>
              <a:r>
                <a:rPr lang="en-US" sz="2800" b="1" dirty="0" smtClean="0"/>
                <a:t> your team-mates</a:t>
              </a:r>
              <a:endParaRPr kumimoji="0" lang="en-US" sz="2800" b="0" i="0" u="none" strike="noStrike" kern="1200" cap="none" spc="0" normalizeH="0" baseline="0" noProof="0" dirty="0">
                <a:ln>
                  <a:noFill/>
                </a:ln>
                <a:effectLst/>
                <a:uLnTx/>
                <a:uFillTx/>
                <a:latin typeface="+mn-lt"/>
                <a:ea typeface="+mn-ea"/>
                <a:cs typeface="+mn-cs"/>
              </a:endParaRPr>
            </a:p>
          </p:txBody>
        </p:sp>
        <p:sp>
          <p:nvSpPr>
            <p:cNvPr id="11" name="Content Placeholder 2"/>
            <p:cNvSpPr txBox="1">
              <a:spLocks/>
            </p:cNvSpPr>
            <p:nvPr/>
          </p:nvSpPr>
          <p:spPr>
            <a:xfrm>
              <a:off x="1981200" y="3962400"/>
              <a:ext cx="4800600" cy="609600"/>
            </a:xfrm>
            <a:prstGeom prst="rect">
              <a:avLst/>
            </a:prstGeom>
            <a:noFill/>
            <a:effectLst/>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dirty="0" err="1" smtClean="0"/>
                <a:t>njoy</a:t>
              </a:r>
              <a:r>
                <a:rPr lang="en-US" sz="2800" b="1" dirty="0" smtClean="0"/>
                <a:t> the game</a:t>
              </a:r>
              <a:endParaRPr kumimoji="0" lang="en-US" sz="2800" b="0" i="0" u="none" strike="noStrike" kern="1200" cap="none" spc="0" normalizeH="0" baseline="0" noProof="0" dirty="0">
                <a:ln>
                  <a:noFill/>
                </a:ln>
                <a:effectLst/>
                <a:uLnTx/>
                <a:uFillTx/>
                <a:latin typeface="+mn-lt"/>
                <a:ea typeface="+mn-ea"/>
                <a:cs typeface="+mn-cs"/>
              </a:endParaRPr>
            </a:p>
          </p:txBody>
        </p:sp>
        <p:sp>
          <p:nvSpPr>
            <p:cNvPr id="12" name="Content Placeholder 2"/>
            <p:cNvSpPr txBox="1">
              <a:spLocks/>
            </p:cNvSpPr>
            <p:nvPr/>
          </p:nvSpPr>
          <p:spPr>
            <a:xfrm>
              <a:off x="1981200" y="4724400"/>
              <a:ext cx="4800600" cy="609600"/>
            </a:xfrm>
            <a:prstGeom prst="rect">
              <a:avLst/>
            </a:prstGeom>
            <a:noFill/>
            <a:effectLst/>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dirty="0" err="1" smtClean="0"/>
                <a:t>ommunicate</a:t>
              </a:r>
              <a:r>
                <a:rPr lang="en-US" sz="2800" b="1" dirty="0" smtClean="0"/>
                <a:t> with respect</a:t>
              </a:r>
              <a:endParaRPr kumimoji="0" lang="en-US" sz="2800" b="0" i="0" u="none" strike="noStrike" kern="1200" cap="none" spc="0" normalizeH="0" baseline="0" noProof="0" dirty="0">
                <a:ln>
                  <a:noFill/>
                </a:ln>
                <a:effectLst/>
                <a:uLnTx/>
                <a:uFillTx/>
                <a:latin typeface="+mn-lt"/>
                <a:ea typeface="+mn-ea"/>
                <a:cs typeface="+mn-cs"/>
              </a:endParaRPr>
            </a:p>
          </p:txBody>
        </p:sp>
        <p:sp>
          <p:nvSpPr>
            <p:cNvPr id="13" name="Content Placeholder 2"/>
            <p:cNvSpPr txBox="1">
              <a:spLocks/>
            </p:cNvSpPr>
            <p:nvPr/>
          </p:nvSpPr>
          <p:spPr>
            <a:xfrm>
              <a:off x="1981200" y="2438400"/>
              <a:ext cx="4800600" cy="609600"/>
            </a:xfrm>
            <a:prstGeom prst="rect">
              <a:avLst/>
            </a:prstGeom>
            <a:noFill/>
            <a:effectLst/>
          </p:spPr>
          <p:txBody>
            <a:bodyPr vert="horz" lIns="91440" tIns="91440" rIns="91440" bIns="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dirty="0" err="1" smtClean="0"/>
                <a:t>t</a:t>
              </a:r>
              <a:r>
                <a:rPr lang="en-US" sz="2800" b="1" noProof="0" dirty="0" smtClean="0"/>
                <a:t>and up against bad behavior</a:t>
              </a:r>
              <a:endParaRPr kumimoji="0" lang="en-US" sz="2800" b="0" i="0" u="none" strike="noStrike" kern="1200" cap="none" spc="0" normalizeH="0" baseline="0" noProof="0" dirty="0">
                <a:ln>
                  <a:noFill/>
                </a:ln>
                <a:effectLst/>
                <a:uLnTx/>
                <a:uFillTx/>
                <a:latin typeface="+mn-lt"/>
                <a:ea typeface="+mn-ea"/>
                <a:cs typeface="+mn-cs"/>
              </a:endParaRPr>
            </a:p>
          </p:txBody>
        </p:sp>
        <p:sp>
          <p:nvSpPr>
            <p:cNvPr id="14" name="Content Placeholder 2"/>
            <p:cNvSpPr txBox="1">
              <a:spLocks/>
            </p:cNvSpPr>
            <p:nvPr/>
          </p:nvSpPr>
          <p:spPr>
            <a:xfrm>
              <a:off x="1981200" y="3276600"/>
              <a:ext cx="4800600" cy="609600"/>
            </a:xfrm>
            <a:prstGeom prst="rect">
              <a:avLst/>
            </a:prstGeom>
            <a:noFill/>
            <a:effectLst/>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noProof="0" dirty="0" smtClean="0"/>
                <a:t>lay fairly</a:t>
              </a:r>
              <a:endParaRPr kumimoji="0" lang="en-US" sz="2800" b="0" i="0" u="none" strike="noStrike" kern="1200" cap="none" spc="0" normalizeH="0" baseline="0" noProof="0" dirty="0">
                <a:ln>
                  <a:noFill/>
                </a:ln>
                <a:effectLst/>
                <a:uLnTx/>
                <a:uFillTx/>
                <a:latin typeface="+mn-lt"/>
                <a:ea typeface="+mn-ea"/>
                <a:cs typeface="+mn-cs"/>
              </a:endParaRPr>
            </a:p>
          </p:txBody>
        </p:sp>
        <p:sp>
          <p:nvSpPr>
            <p:cNvPr id="15" name="Content Placeholder 2"/>
            <p:cNvSpPr txBox="1">
              <a:spLocks/>
            </p:cNvSpPr>
            <p:nvPr/>
          </p:nvSpPr>
          <p:spPr>
            <a:xfrm>
              <a:off x="1981200" y="5486399"/>
              <a:ext cx="4800600" cy="609601"/>
            </a:xfrm>
            <a:prstGeom prst="rect">
              <a:avLst/>
            </a:prstGeom>
            <a:noFill/>
            <a:effectLst/>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dirty="0" err="1" smtClean="0"/>
                <a:t>hink</a:t>
              </a:r>
              <a:r>
                <a:rPr lang="en-US" sz="2800" b="1" dirty="0" smtClean="0"/>
                <a:t> positive</a:t>
              </a:r>
              <a:endParaRPr kumimoji="0" lang="en-US" sz="2800" b="0" i="0" u="none" strike="noStrike" kern="1200" cap="none" spc="0" normalizeH="0" baseline="0" noProof="0" dirty="0">
                <a:ln>
                  <a:noFill/>
                </a:ln>
                <a:effectLst/>
                <a:uLnTx/>
                <a:uFillTx/>
                <a:latin typeface="+mn-lt"/>
                <a:ea typeface="+mn-ea"/>
                <a:cs typeface="+mn-cs"/>
              </a:endParaRPr>
            </a:p>
          </p:txBody>
        </p:sp>
      </p:grpSp>
      <p:sp>
        <p:nvSpPr>
          <p:cNvPr id="17" name="Rectangle 16"/>
          <p:cNvSpPr/>
          <p:nvPr/>
        </p:nvSpPr>
        <p:spPr>
          <a:xfrm>
            <a:off x="2904512" y="253425"/>
            <a:ext cx="3323282" cy="584775"/>
          </a:xfrm>
          <a:prstGeom prst="rect">
            <a:avLst/>
          </a:prstGeom>
        </p:spPr>
        <p:txBody>
          <a:bodyPr wrap="none">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RESPECT Code</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USRC%20Logo[1].jpg"/>
          <p:cNvPicPr>
            <a:picLocks noChangeAspect="1"/>
          </p:cNvPicPr>
          <p:nvPr/>
        </p:nvPicPr>
        <p:blipFill>
          <a:blip r:embed="rId3" cstate="print"/>
          <a:stretch>
            <a:fillRect/>
          </a:stretch>
        </p:blipFill>
        <p:spPr>
          <a:xfrm>
            <a:off x="3124200" y="2743200"/>
            <a:ext cx="2971800" cy="3216234"/>
          </a:xfrm>
          <a:prstGeom prst="rect">
            <a:avLst/>
          </a:prstGeom>
          <a:scene3d>
            <a:camera prst="orthographicFront">
              <a:rot lat="0" lon="21299999" rev="0"/>
            </a:camera>
            <a:lightRig rig="threePt" dir="t"/>
          </a:scene3d>
        </p:spPr>
      </p:pic>
      <p:sp>
        <p:nvSpPr>
          <p:cNvPr id="11" name="Rectangle 10"/>
          <p:cNvSpPr/>
          <p:nvPr/>
        </p:nvSpPr>
        <p:spPr>
          <a:xfrm>
            <a:off x="1219200" y="1447800"/>
            <a:ext cx="6660926" cy="1015663"/>
          </a:xfrm>
          <a:prstGeom prst="rect">
            <a:avLst/>
          </a:prstGeom>
          <a:noFill/>
        </p:spPr>
        <p:txBody>
          <a:bodyPr wrap="none" lIns="91440" tIns="45720" rIns="91440" bIns="45720">
            <a:spAutoFit/>
          </a:bodyPr>
          <a:lstStyle/>
          <a:p>
            <a:pPr algn="ctr"/>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RESPECT CAMPAIGN</a:t>
            </a:r>
            <a:endParaRPr lang="en-US" sz="6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Rectangle 12"/>
          <p:cNvSpPr/>
          <p:nvPr/>
        </p:nvSpPr>
        <p:spPr>
          <a:xfrm>
            <a:off x="2997587" y="584537"/>
            <a:ext cx="3089307" cy="1015663"/>
          </a:xfrm>
          <a:prstGeom prst="rect">
            <a:avLst/>
          </a:prstGeom>
          <a:noFill/>
        </p:spPr>
        <p:txBody>
          <a:bodyPr wrap="none" lIns="91440" tIns="45720" rIns="91440" bIns="45720">
            <a:spAutoFit/>
          </a:bodyPr>
          <a:lstStyle/>
          <a:p>
            <a:pPr algn="ctr"/>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JOIN THE</a:t>
            </a:r>
            <a:endParaRPr lang="en-US" sz="6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2021649" y="2362200"/>
            <a:ext cx="5141151" cy="461665"/>
          </a:xfrm>
          <a:prstGeom prst="rect">
            <a:avLst/>
          </a:prstGeom>
        </p:spPr>
        <p:txBody>
          <a:bodyPr wrap="none">
            <a:spAutoFit/>
          </a:bodyPr>
          <a:lstStyle/>
          <a:p>
            <a:r>
              <a:rPr lang="en-US" sz="2400" u="sng" dirty="0" smtClean="0">
                <a:hlinkClick r:id="rId4"/>
              </a:rPr>
              <a:t>www.usrefereeconnection.com/respect</a:t>
            </a:r>
            <a:endParaRPr lang="en-US" sz="2400" dirty="0"/>
          </a:p>
        </p:txBody>
      </p:sp>
      <p:sp>
        <p:nvSpPr>
          <p:cNvPr id="8" name="Rectangle 7"/>
          <p:cNvSpPr/>
          <p:nvPr/>
        </p:nvSpPr>
        <p:spPr>
          <a:xfrm>
            <a:off x="1295400" y="5791200"/>
            <a:ext cx="6858000" cy="369332"/>
          </a:xfrm>
          <a:prstGeom prst="rect">
            <a:avLst/>
          </a:prstGeom>
        </p:spPr>
        <p:txBody>
          <a:bodyPr wrap="square">
            <a:spAutoFit/>
          </a:bodyPr>
          <a:lstStyle/>
          <a:p>
            <a:r>
              <a:rPr lang="en-US" dirty="0" smtClean="0">
                <a:hlinkClick r:id="rId5"/>
              </a:rPr>
              <a:t>www.facebook.com/pages/US-Respect-Campaign/137208289686892</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470025"/>
          </a:xfrm>
        </p:spPr>
        <p:txBody>
          <a:bodyPr/>
          <a:lstStyle/>
          <a:p>
            <a:r>
              <a:rPr lang="en-US" b="1" dirty="0" smtClean="0">
                <a:solidFill>
                  <a:srgbClr val="FFFF00"/>
                </a:solidFill>
              </a:rPr>
              <a:t>Respect Campaign</a:t>
            </a:r>
            <a:endParaRPr lang="en-US" b="1" dirty="0">
              <a:solidFill>
                <a:srgbClr val="FFFF00"/>
              </a:solidFill>
            </a:endParaRPr>
          </a:p>
        </p:txBody>
      </p:sp>
      <p:sp>
        <p:nvSpPr>
          <p:cNvPr id="3" name="Subtitle 2"/>
          <p:cNvSpPr>
            <a:spLocks noGrp="1"/>
          </p:cNvSpPr>
          <p:nvPr>
            <p:ph type="subTitle" idx="1"/>
          </p:nvPr>
        </p:nvSpPr>
        <p:spPr>
          <a:xfrm>
            <a:off x="1600200" y="1905000"/>
            <a:ext cx="6400800" cy="3429000"/>
          </a:xfrm>
        </p:spPr>
        <p:txBody>
          <a:bodyPr>
            <a:noAutofit/>
          </a:bodyPr>
          <a:lstStyle/>
          <a:p>
            <a:pPr algn="l"/>
            <a:r>
              <a:rPr lang="en-US" dirty="0" smtClean="0">
                <a:solidFill>
                  <a:schemeClr val="tx1"/>
                </a:solidFill>
              </a:rPr>
              <a:t>On average, thousands of referees quit soccer every year  because of the abuse they receive from players and from the sidelines. Lots of children also give up because of the attitude and actions of over-enthusiastic and pushy parents.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b="1" dirty="0" smtClean="0">
                <a:solidFill>
                  <a:srgbClr val="FFFF00"/>
                </a:solidFill>
              </a:rPr>
              <a:t>Respect Campaign</a:t>
            </a:r>
            <a:endParaRPr lang="en-US" dirty="0"/>
          </a:p>
        </p:txBody>
      </p:sp>
      <p:sp>
        <p:nvSpPr>
          <p:cNvPr id="4" name="Subtitle 2"/>
          <p:cNvSpPr txBox="1">
            <a:spLocks/>
          </p:cNvSpPr>
          <p:nvPr/>
        </p:nvSpPr>
        <p:spPr>
          <a:xfrm>
            <a:off x="1295400" y="1295400"/>
            <a:ext cx="7162800" cy="259080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 response, the USRC’s Respect program provides a series of tools for leagues, clubs, coaches, referees, players and parents from “grassroots to elite soccer” at all levels in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which</a:t>
            </a:r>
            <a:r>
              <a:rPr kumimoji="0" lang="en-US" sz="2800" b="0" i="0" u="none" strike="noStrike" kern="1200" cap="none" spc="0" normalizeH="0" noProof="0" dirty="0" smtClean="0">
                <a:ln>
                  <a:noFill/>
                </a:ln>
                <a:solidFill>
                  <a:schemeClr val="tx1"/>
                </a:solidFill>
                <a:effectLst/>
                <a:uLnTx/>
                <a:uFillTx/>
                <a:latin typeface="+mn-lt"/>
                <a:ea typeface="+mn-ea"/>
                <a:cs typeface="+mn-cs"/>
              </a:rPr>
              <a:t> to play and enjoy the game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These tools include agreed upon codes of conduct, </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in-service </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training for referees and coaches, including how to ensure team captains work in cooperation with referees to manage player behavior. Respect “club packs” will also be utilized</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676400"/>
            <a:ext cx="6400800" cy="3124200"/>
          </a:xfrm>
        </p:spPr>
        <p:txBody>
          <a:bodyPr>
            <a:noAutofit/>
          </a:bodyPr>
          <a:lstStyle/>
          <a:p>
            <a:pPr marL="0" indent="0">
              <a:spcBef>
                <a:spcPts val="0"/>
              </a:spcBef>
              <a:buNone/>
            </a:pPr>
            <a:r>
              <a:rPr lang="en-US" sz="2800" dirty="0" smtClean="0"/>
              <a:t>The English Football Association launched a Respect Campaign in 2008, with positive results.</a:t>
            </a:r>
          </a:p>
          <a:p>
            <a:pPr marL="0" indent="0">
              <a:spcBef>
                <a:spcPts val="0"/>
              </a:spcBef>
              <a:buNone/>
            </a:pPr>
            <a:r>
              <a:rPr lang="en-US" sz="2800" dirty="0" smtClean="0"/>
              <a:t>We aim to follow their example in the US. The USRC began promoting this concept with FA approval in 2010.</a:t>
            </a:r>
          </a:p>
          <a:p>
            <a:pPr marL="0" indent="0">
              <a:spcBef>
                <a:spcPts val="0"/>
              </a:spcBef>
              <a:buNone/>
            </a:pPr>
            <a:r>
              <a:rPr lang="en-US" sz="2800" dirty="0" smtClean="0"/>
              <a:t>The US Soccer Federation followed with its Respect Campaign in 2011.</a:t>
            </a:r>
          </a:p>
          <a:p>
            <a:pPr marL="0" indent="0">
              <a:spcBef>
                <a:spcPts val="0"/>
              </a:spcBef>
              <a:buNone/>
            </a:pPr>
            <a:r>
              <a:rPr lang="en-US" sz="2800" dirty="0" smtClean="0"/>
              <a:t>We want to support and encourage this effort. Join us and be part of history. </a:t>
            </a:r>
            <a:endParaRPr lang="en-US" sz="2800" dirty="0"/>
          </a:p>
        </p:txBody>
      </p:sp>
      <p:sp>
        <p:nvSpPr>
          <p:cNvPr id="4" name="Title 1"/>
          <p:cNvSpPr txBox="1">
            <a:spLocks/>
          </p:cNvSpPr>
          <p:nvPr/>
        </p:nvSpPr>
        <p:spPr>
          <a:xfrm>
            <a:off x="533400" y="381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uLnTx/>
                <a:uFillTx/>
                <a:latin typeface="+mj-lt"/>
                <a:ea typeface="+mj-ea"/>
                <a:cs typeface="+mj-cs"/>
              </a:rPr>
              <a:t>Respect Campaign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524000"/>
            <a:ext cx="6781800" cy="3200400"/>
          </a:xfrm>
        </p:spPr>
        <p:txBody>
          <a:bodyPr>
            <a:noAutofit/>
          </a:bodyPr>
          <a:lstStyle/>
          <a:p>
            <a:pPr marL="0" indent="0">
              <a:spcBef>
                <a:spcPts val="0"/>
              </a:spcBef>
              <a:buNone/>
            </a:pPr>
            <a:r>
              <a:rPr lang="en-US" sz="2800" dirty="0" smtClean="0"/>
              <a:t>We invite you to become part of the "Respect Campaign" and help us change the bad behavior that some people show on the field.</a:t>
            </a:r>
          </a:p>
          <a:p>
            <a:pPr marL="0" indent="0">
              <a:spcBef>
                <a:spcPts val="0"/>
              </a:spcBef>
              <a:buNone/>
            </a:pPr>
            <a:r>
              <a:rPr lang="en-US" sz="2800" dirty="0" smtClean="0"/>
              <a:t>We are proud to follow the example of the FA, UEFA and US Soccer and hope that more organizations will follow.</a:t>
            </a:r>
          </a:p>
          <a:p>
            <a:pPr marL="0" indent="0">
              <a:spcBef>
                <a:spcPts val="0"/>
              </a:spcBef>
              <a:buNone/>
            </a:pPr>
            <a:r>
              <a:rPr lang="en-US" sz="2800" dirty="0" smtClean="0"/>
              <a:t>Our goal is to reach as many people involved with soccer as we can and to promote the “Codes of Conduct” which form the basis of the Respect Campaign.</a:t>
            </a:r>
            <a:endParaRPr lang="en-US" sz="2800" dirty="0"/>
          </a:p>
        </p:txBody>
      </p:sp>
      <p:sp>
        <p:nvSpPr>
          <p:cNvPr id="4" name="Title 1"/>
          <p:cNvSpPr txBox="1">
            <a:spLocks/>
          </p:cNvSpPr>
          <p:nvPr/>
        </p:nvSpPr>
        <p:spPr>
          <a:xfrm>
            <a:off x="533400" y="381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uLnTx/>
                <a:uFillTx/>
                <a:latin typeface="+mj-lt"/>
                <a:ea typeface="+mj-ea"/>
                <a:cs typeface="+mj-cs"/>
              </a:rPr>
              <a:t>Respect Campaign</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524000"/>
            <a:ext cx="8229600" cy="4525963"/>
          </a:xfrm>
        </p:spPr>
        <p:txBody>
          <a:bodyPr/>
          <a:lstStyle/>
          <a:p>
            <a:pPr>
              <a:buNone/>
            </a:pPr>
            <a:r>
              <a:rPr lang="en-US" dirty="0" smtClean="0"/>
              <a:t> </a:t>
            </a:r>
            <a:endParaRPr lang="en-US" dirty="0"/>
          </a:p>
        </p:txBody>
      </p:sp>
      <p:sp>
        <p:nvSpPr>
          <p:cNvPr id="8" name="Rectangle 7"/>
          <p:cNvSpPr/>
          <p:nvPr/>
        </p:nvSpPr>
        <p:spPr>
          <a:xfrm>
            <a:off x="1820727" y="5257800"/>
            <a:ext cx="5874430" cy="1015663"/>
          </a:xfrm>
          <a:prstGeom prst="rect">
            <a:avLst/>
          </a:prstGeom>
          <a:noFill/>
        </p:spPr>
        <p:txBody>
          <a:bodyPr wrap="none" lIns="91440" tIns="45720" rIns="91440" bIns="45720">
            <a:spAutoFit/>
          </a:bodyPr>
          <a:lstStyle/>
          <a:p>
            <a:pPr algn="ctr"/>
            <a:r>
              <a:rPr lang="en-US" sz="6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Are you losing it ?</a:t>
            </a:r>
            <a:endParaRPr lang="en-US" sz="60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5" name="Respect Campaign.wmv">
            <a:hlinkClick r:id="" action="ppaction://media"/>
          </p:cNvPr>
          <p:cNvPicPr>
            <a:picLocks noRot="1" noChangeAspect="1"/>
          </p:cNvPicPr>
          <p:nvPr>
            <a:videoFile r:link="rId1"/>
          </p:nvPr>
        </p:nvPicPr>
        <p:blipFill>
          <a:blip r:embed="rId4" cstate="print"/>
          <a:stretch>
            <a:fillRect/>
          </a:stretch>
        </p:blipFill>
        <p:spPr>
          <a:xfrm>
            <a:off x="1600200" y="1828800"/>
            <a:ext cx="6234545" cy="3429000"/>
          </a:xfrm>
          <a:prstGeom prst="rect">
            <a:avLst/>
          </a:prstGeom>
        </p:spPr>
      </p:pic>
      <p:sp>
        <p:nvSpPr>
          <p:cNvPr id="6" name="Rectangle 5"/>
          <p:cNvSpPr/>
          <p:nvPr/>
        </p:nvSpPr>
        <p:spPr>
          <a:xfrm>
            <a:off x="2541136" y="609600"/>
            <a:ext cx="4128824" cy="707886"/>
          </a:xfrm>
          <a:prstGeom prst="rect">
            <a:avLst/>
          </a:prstGeom>
          <a:noFill/>
        </p:spPr>
        <p:txBody>
          <a:bodyPr wrap="none" lIns="91440" tIns="45720" rIns="91440" bIns="45720">
            <a:spAutoFit/>
          </a:bodyPr>
          <a:lstStyle/>
          <a:p>
            <a:pPr algn="ctr"/>
            <a:r>
              <a:rPr lang="en-US" sz="4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View this video at:</a:t>
            </a:r>
          </a:p>
        </p:txBody>
      </p:sp>
      <p:sp>
        <p:nvSpPr>
          <p:cNvPr id="9" name="Rectangle 8"/>
          <p:cNvSpPr/>
          <p:nvPr/>
        </p:nvSpPr>
        <p:spPr>
          <a:xfrm>
            <a:off x="1981200" y="1219200"/>
            <a:ext cx="5562600" cy="369332"/>
          </a:xfrm>
          <a:prstGeom prst="rect">
            <a:avLst/>
          </a:prstGeom>
        </p:spPr>
        <p:txBody>
          <a:bodyPr wrap="square">
            <a:spAutoFit/>
          </a:bodyPr>
          <a:lstStyle/>
          <a:p>
            <a:r>
              <a:rPr lang="en-US" dirty="0" smtClean="0">
                <a:hlinkClick r:id="rId5"/>
              </a:rPr>
              <a:t>www.usrefereeconnection.com/respect/respectvideos</a:t>
            </a:r>
            <a:endParaRPr lang="en-US" dirty="0"/>
          </a:p>
        </p:txBody>
      </p:sp>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solidFill>
                  <a:srgbClr val="FFFF00"/>
                </a:solidFill>
              </a:rPr>
              <a:t>Respect Campaign</a:t>
            </a:r>
            <a:endParaRPr lang="en-US" dirty="0"/>
          </a:p>
        </p:txBody>
      </p:sp>
      <p:sp>
        <p:nvSpPr>
          <p:cNvPr id="3" name="Content Placeholder 2"/>
          <p:cNvSpPr>
            <a:spLocks noGrp="1"/>
          </p:cNvSpPr>
          <p:nvPr>
            <p:ph idx="1"/>
          </p:nvPr>
        </p:nvSpPr>
        <p:spPr/>
        <p:txBody>
          <a:bodyPr/>
          <a:lstStyle/>
          <a:p>
            <a:r>
              <a:rPr lang="en-US" dirty="0" smtClean="0"/>
              <a:t>Do you know someone who behaves like the guy in this video?</a:t>
            </a:r>
          </a:p>
          <a:p>
            <a:r>
              <a:rPr lang="en-US" dirty="0" smtClean="0"/>
              <a:t>Then, that person needs to learn about the “Respect Campaign”</a:t>
            </a:r>
            <a:endParaRPr lang="en-US" dirty="0"/>
          </a:p>
        </p:txBody>
      </p:sp>
      <p:pic>
        <p:nvPicPr>
          <p:cNvPr id="4" name="Picture 3" descr="550-emma-pauliina-denise[1].jpg"/>
          <p:cNvPicPr>
            <a:picLocks noChangeAspect="1"/>
          </p:cNvPicPr>
          <p:nvPr/>
        </p:nvPicPr>
        <p:blipFill>
          <a:blip r:embed="rId3" cstate="print"/>
          <a:stretch>
            <a:fillRect/>
          </a:stretch>
        </p:blipFill>
        <p:spPr>
          <a:xfrm>
            <a:off x="2590800" y="3886200"/>
            <a:ext cx="3887654" cy="208519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sz="4800" b="1" dirty="0" smtClean="0">
                <a:solidFill>
                  <a:srgbClr val="FFFF00"/>
                </a:solidFill>
              </a:rPr>
              <a:t>So….What is Respect ?</a:t>
            </a:r>
            <a:endParaRPr lang="en-US" sz="4800" dirty="0"/>
          </a:p>
        </p:txBody>
      </p:sp>
      <p:sp>
        <p:nvSpPr>
          <p:cNvPr id="3" name="Content Placeholder 2"/>
          <p:cNvSpPr>
            <a:spLocks noGrp="1"/>
          </p:cNvSpPr>
          <p:nvPr>
            <p:ph idx="1"/>
          </p:nvPr>
        </p:nvSpPr>
        <p:spPr>
          <a:xfrm>
            <a:off x="1295400" y="2209800"/>
            <a:ext cx="6629400" cy="3048000"/>
          </a:xfrm>
        </p:spPr>
        <p:txBody>
          <a:bodyPr>
            <a:noAutofit/>
          </a:bodyPr>
          <a:lstStyle/>
          <a:p>
            <a:pPr>
              <a:buNone/>
            </a:pPr>
            <a:r>
              <a:rPr lang="en-US" b="1" dirty="0" smtClean="0"/>
              <a:t>Respect is the collective responsibility </a:t>
            </a:r>
          </a:p>
          <a:p>
            <a:pPr>
              <a:buNone/>
            </a:pPr>
            <a:r>
              <a:rPr lang="en-US" b="1" dirty="0" smtClean="0"/>
              <a:t>of everyone in soccer to create a fair,</a:t>
            </a:r>
          </a:p>
          <a:p>
            <a:pPr>
              <a:buNone/>
            </a:pPr>
            <a:r>
              <a:rPr lang="en-US" b="1" dirty="0" smtClean="0"/>
              <a:t>safe and enjoyable environment in</a:t>
            </a:r>
          </a:p>
          <a:p>
            <a:pPr>
              <a:buNone/>
            </a:pPr>
            <a:r>
              <a:rPr lang="en-US" b="1" dirty="0" smtClean="0"/>
              <a:t>which the game can take place. It is</a:t>
            </a:r>
          </a:p>
          <a:p>
            <a:pPr>
              <a:buNone/>
            </a:pPr>
            <a:r>
              <a:rPr lang="en-US" b="1" dirty="0" smtClean="0"/>
              <a:t>the behavioral code for soccer.</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762000"/>
            <a:ext cx="7162800" cy="1752600"/>
          </a:xfrm>
        </p:spPr>
        <p:txBody>
          <a:bodyPr>
            <a:normAutofit/>
          </a:bodyPr>
          <a:lstStyle/>
          <a:p>
            <a:r>
              <a:rPr lang="en-US" dirty="0" smtClean="0">
                <a:solidFill>
                  <a:schemeClr val="tx1"/>
                </a:solidFill>
              </a:rPr>
              <a:t>Respect is the USRC’s program to address unacceptable behavior in soccer - “on and off the field”</a:t>
            </a:r>
            <a:endParaRPr lang="en-US" dirty="0"/>
          </a:p>
        </p:txBody>
      </p:sp>
      <p:pic>
        <p:nvPicPr>
          <p:cNvPr id="5" name="Picture 4" descr="koreas.533[1].jpg"/>
          <p:cNvPicPr>
            <a:picLocks noChangeAspect="1"/>
          </p:cNvPicPr>
          <p:nvPr/>
        </p:nvPicPr>
        <p:blipFill>
          <a:blip r:embed="rId3" cstate="print"/>
          <a:stretch>
            <a:fillRect/>
          </a:stretch>
        </p:blipFill>
        <p:spPr>
          <a:xfrm>
            <a:off x="2033587" y="2371725"/>
            <a:ext cx="5076825" cy="2809875"/>
          </a:xfrm>
          <a:prstGeom prst="rect">
            <a:avLst/>
          </a:prstGeom>
        </p:spPr>
      </p:pic>
      <p:sp>
        <p:nvSpPr>
          <p:cNvPr id="7" name="Subtitle 2"/>
          <p:cNvSpPr txBox="1">
            <a:spLocks/>
          </p:cNvSpPr>
          <p:nvPr/>
        </p:nvSpPr>
        <p:spPr>
          <a:xfrm>
            <a:off x="990600" y="5334000"/>
            <a:ext cx="7162800" cy="609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rgbClr val="FFFF00"/>
                </a:solidFill>
                <a:effectLst/>
                <a:uLnTx/>
                <a:uFillTx/>
                <a:latin typeface="+mn-lt"/>
                <a:ea typeface="+mn-ea"/>
                <a:cs typeface="+mn-cs"/>
              </a:rPr>
              <a:t>And we invite YOU</a:t>
            </a:r>
            <a:r>
              <a:rPr kumimoji="0" lang="en-US" sz="2800" b="1" i="0" u="none" strike="noStrike" kern="1200" cap="none" spc="0" normalizeH="0" noProof="0" dirty="0" smtClean="0">
                <a:ln>
                  <a:noFill/>
                </a:ln>
                <a:solidFill>
                  <a:srgbClr val="FFFF00"/>
                </a:solidFill>
                <a:effectLst/>
                <a:uLnTx/>
                <a:uFillTx/>
                <a:latin typeface="+mn-lt"/>
                <a:ea typeface="+mn-ea"/>
                <a:cs typeface="+mn-cs"/>
              </a:rPr>
              <a:t> to join us</a:t>
            </a:r>
            <a:endParaRPr kumimoji="0" lang="en-US" sz="2800" b="0"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6000"/>
                                  </p:stCondLst>
                                  <p:childTnLst>
                                    <p:animScale>
                                      <p:cBhvr>
                                        <p:cTn id="6" dur="2000" fill="hold"/>
                                        <p:tgtEl>
                                          <p:spTgt spid="7"/>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5686</TotalTime>
  <Words>609</Words>
  <Application>Microsoft Office PowerPoint</Application>
  <PresentationFormat>On-screen Show (4:3)</PresentationFormat>
  <Paragraphs>80</Paragraphs>
  <Slides>15</Slides>
  <Notes>13</Notes>
  <HiddenSlides>0</HiddenSlides>
  <MMClips>2</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Respect Campaign</vt:lpstr>
      <vt:lpstr>Respect Campaign</vt:lpstr>
      <vt:lpstr>Slide 4</vt:lpstr>
      <vt:lpstr>Slide 5</vt:lpstr>
      <vt:lpstr>Slide 6</vt:lpstr>
      <vt:lpstr>Respect Campaign</vt:lpstr>
      <vt:lpstr>So….What is Respect ?</vt:lpstr>
      <vt:lpstr>Slide 9</vt:lpstr>
      <vt:lpstr>Slide 10</vt:lpstr>
      <vt:lpstr>Respect Program</vt:lpstr>
      <vt:lpstr>Respect  Program</vt:lpstr>
      <vt:lpstr>Use of visual tools</vt:lpstr>
      <vt:lpstr>Slide 14</vt:lpstr>
      <vt:lpstr>Slide 15</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Respect</dc:title>
  <dc:subject>Respect Campaign</dc:subject>
  <dc:creator>US Referee Connection</dc:creator>
  <cp:lastModifiedBy>User</cp:lastModifiedBy>
  <cp:revision>167</cp:revision>
  <dcterms:created xsi:type="dcterms:W3CDTF">2010-11-17T20:25:47Z</dcterms:created>
  <dcterms:modified xsi:type="dcterms:W3CDTF">2012-05-25T04:27:47Z</dcterms:modified>
</cp:coreProperties>
</file>